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8" r:id="rId3"/>
    <p:sldId id="257" r:id="rId4"/>
    <p:sldId id="259" r:id="rId5"/>
    <p:sldId id="280" r:id="rId6"/>
    <p:sldId id="283" r:id="rId7"/>
    <p:sldId id="285" r:id="rId8"/>
    <p:sldId id="286" r:id="rId9"/>
    <p:sldId id="287" r:id="rId10"/>
    <p:sldId id="284"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877" autoAdjust="0"/>
    <p:restoredTop sz="85458" autoAdjust="0"/>
  </p:normalViewPr>
  <p:slideViewPr>
    <p:cSldViewPr>
      <p:cViewPr>
        <p:scale>
          <a:sx n="100" d="100"/>
          <a:sy n="100" d="100"/>
        </p:scale>
        <p:origin x="1512" y="-6"/>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Vicki Shuck / Saint Mary’s Press</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907632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East Images / Alamy Stock Photo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br>
              <a:rPr lang="en-US" dirty="0"/>
            </a:b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Wisdom (in Greek = </a:t>
            </a:r>
            <a:r>
              <a:rPr lang="en-US" sz="1200" i="1" kern="1200" dirty="0">
                <a:solidFill>
                  <a:schemeClr val="tx1"/>
                </a:solidFill>
                <a:effectLst/>
                <a:latin typeface="+mn-lt"/>
                <a:ea typeface="+mn-ea"/>
                <a:cs typeface="+mn-cs"/>
              </a:rPr>
              <a:t>Sophia</a:t>
            </a:r>
            <a:r>
              <a:rPr lang="en-US" sz="1200" kern="1200" dirty="0">
                <a:solidFill>
                  <a:schemeClr val="tx1"/>
                </a:solidFill>
                <a:effectLst/>
                <a:latin typeface="+mn-lt"/>
                <a:ea typeface="+mn-ea"/>
                <a:cs typeface="+mn-cs"/>
              </a:rPr>
              <a:t>) is represented as a woman in the Book of Wisdom. The image is a sculpture in Sofia, Bulgaria.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logoboom</a:t>
            </a:r>
            <a:r>
              <a:rPr lang="en-US" dirty="0"/>
              <a:t>  / Shutterstock.com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1946683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Christophe Testi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have time, invite the students to page through the Book of Proverbs (beginning with chapter 10) and to find a proverb they find interesting, meaningful, or particularly insightful. Share some examples aloud. Although some of the proverbs may be culturally conditioned by the time and place in which they were composed, many are timeless in the wise advice they offer.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Vicki Shuck /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necessary, review with the students the definition of the literary device </a:t>
            </a:r>
            <a:r>
              <a:rPr lang="en-US" sz="1200" i="1" kern="1200" dirty="0">
                <a:solidFill>
                  <a:schemeClr val="tx1"/>
                </a:solidFill>
                <a:effectLst/>
                <a:latin typeface="+mn-lt"/>
                <a:ea typeface="+mn-ea"/>
                <a:cs typeface="+mn-cs"/>
              </a:rPr>
              <a:t>personification</a:t>
            </a:r>
            <a:r>
              <a:rPr lang="en-US" sz="1200" kern="1200" dirty="0">
                <a:solidFill>
                  <a:schemeClr val="tx1"/>
                </a:solidFill>
                <a:effectLst/>
                <a:latin typeface="+mn-lt"/>
                <a:ea typeface="+mn-ea"/>
                <a:cs typeface="+mn-cs"/>
              </a:rPr>
              <a:t>: “giving human attributes to something that is not human.” In this case, the biblical authors have given the abstract concept of wisdom human abilities and characteristics.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0826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belterz / iStock.com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488022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Odessa Sawyer / Saint Mary’s Press</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646904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Hilary Morgan / Alamy Stock Photo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64609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FGC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you have time for a brief musical interlude/stretch break, play an excerpt from the song “Turn! Turn! Turn!” by The Byrds, which is referenced in article 62 of the student book. The lyrics are almost verbatim from the Book of Ecclesiastes.</a:t>
            </a:r>
            <a:r>
              <a:rPr lang="en-US" dirty="0">
                <a:effectLst/>
              </a:rPr>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41489635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09800"/>
            <a:ext cx="9144000" cy="1470025"/>
          </a:xfrm>
        </p:spPr>
        <p:txBody>
          <a:bodyPr>
            <a:normAutofit/>
          </a:bodyPr>
          <a:lstStyle/>
          <a:p>
            <a:r>
              <a:rPr lang="en-US" dirty="0"/>
              <a:t>The Wisdom Books</a:t>
            </a:r>
          </a:p>
        </p:txBody>
      </p:sp>
      <p:sp>
        <p:nvSpPr>
          <p:cNvPr id="3" name="Subtitle 2"/>
          <p:cNvSpPr txBox="1">
            <a:spLocks/>
          </p:cNvSpPr>
          <p:nvPr/>
        </p:nvSpPr>
        <p:spPr>
          <a:xfrm>
            <a:off x="0"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4, Chapter 14</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TX006128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The Song of Songs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33400" y="1447800"/>
            <a:ext cx="7818967" cy="4305300"/>
          </a:xfrm>
        </p:spPr>
        <p:txBody>
          <a:bodyPr>
            <a:normAutofit/>
          </a:bodyPr>
          <a:lstStyle/>
          <a:p>
            <a:pPr lvl="0"/>
            <a:r>
              <a:rPr lang="en-US" dirty="0"/>
              <a:t>The Song of Songs is a book of love poetry</a:t>
            </a:r>
            <a:br>
              <a:rPr lang="en-US" dirty="0"/>
            </a:br>
            <a:r>
              <a:rPr lang="en-US" dirty="0"/>
              <a:t>that affirms the goodness of sexuality.</a:t>
            </a:r>
          </a:p>
          <a:p>
            <a:pPr lvl="0"/>
            <a:r>
              <a:rPr lang="en-US" dirty="0"/>
              <a:t>The love between spouses is a metaphor</a:t>
            </a:r>
            <a:br>
              <a:rPr lang="en-US" dirty="0"/>
            </a:br>
            <a:r>
              <a:rPr lang="en-US" dirty="0"/>
              <a:t>for the covenant between God and his people.</a:t>
            </a:r>
          </a:p>
          <a:p>
            <a:pPr lvl="0"/>
            <a:r>
              <a:rPr lang="en-US" dirty="0"/>
              <a:t>This book is sometimes </a:t>
            </a:r>
            <a:br>
              <a:rPr lang="en-US" dirty="0"/>
            </a:br>
            <a:r>
              <a:rPr lang="en-US" dirty="0"/>
              <a:t>called the Song of </a:t>
            </a:r>
            <a:br>
              <a:rPr lang="en-US" dirty="0"/>
            </a:br>
            <a:r>
              <a:rPr lang="en-US" dirty="0"/>
              <a:t>Solomon or the Canticle </a:t>
            </a:r>
            <a:br>
              <a:rPr lang="en-US" dirty="0"/>
            </a:br>
            <a:r>
              <a:rPr lang="en-US" dirty="0"/>
              <a:t>of Canticles.</a:t>
            </a:r>
          </a:p>
        </p:txBody>
      </p:sp>
      <p:pic>
        <p:nvPicPr>
          <p:cNvPr id="4" name="Picture 3">
            <a:extLst>
              <a:ext uri="{FF2B5EF4-FFF2-40B4-BE49-F238E27FC236}">
                <a16:creationId xmlns:a16="http://schemas.microsoft.com/office/drawing/2014/main" id="{091EABE5-AD7A-6D4A-A6FB-C1AB992C89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6667" y="3200400"/>
            <a:ext cx="3695700" cy="2820771"/>
          </a:xfrm>
          <a:prstGeom prst="rect">
            <a:avLst/>
          </a:prstGeom>
        </p:spPr>
      </p:pic>
    </p:spTree>
    <p:extLst>
      <p:ext uri="{BB962C8B-B14F-4D97-AF65-F5344CB8AC3E}">
        <p14:creationId xmlns:p14="http://schemas.microsoft.com/office/powerpoint/2010/main" val="2708550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82263" cy="533400"/>
          </a:xfrm>
        </p:spPr>
        <p:txBody>
          <a:bodyPr>
            <a:noAutofit/>
          </a:bodyPr>
          <a:lstStyle/>
          <a:p>
            <a:r>
              <a:rPr lang="en-US" sz="3200" dirty="0"/>
              <a:t>Two More Wisdom Books</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774031" y="1447800"/>
            <a:ext cx="7696200" cy="4648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200" dirty="0"/>
              <a:t> </a:t>
            </a:r>
            <a:r>
              <a:rPr lang="en-US" sz="2200" b="1" dirty="0"/>
              <a:t>The Book of Wisdom</a:t>
            </a:r>
          </a:p>
          <a:p>
            <a:pPr lvl="1">
              <a:buFont typeface="Arial" panose="020B0604020202020204" pitchFamily="34" charset="0"/>
              <a:buChar char="•"/>
            </a:pPr>
            <a:r>
              <a:rPr lang="en-US" sz="2200" dirty="0"/>
              <a:t>The book emphasizes that </a:t>
            </a:r>
            <a:br>
              <a:rPr lang="en-US" sz="2200" dirty="0"/>
            </a:br>
            <a:r>
              <a:rPr lang="en-US" sz="2200" dirty="0"/>
              <a:t>suffering is not God’s </a:t>
            </a:r>
            <a:br>
              <a:rPr lang="en-US" sz="2200" dirty="0"/>
            </a:br>
            <a:r>
              <a:rPr lang="en-US" sz="2200" dirty="0"/>
              <a:t>punishment.</a:t>
            </a:r>
          </a:p>
          <a:p>
            <a:pPr lvl="1">
              <a:buFont typeface="Arial" panose="020B0604020202020204" pitchFamily="34" charset="0"/>
              <a:buChar char="•"/>
            </a:pPr>
            <a:r>
              <a:rPr lang="en-US" sz="2200" dirty="0"/>
              <a:t>It reflects a growing Jewish </a:t>
            </a:r>
            <a:br>
              <a:rPr lang="en-US" sz="2200" dirty="0"/>
            </a:br>
            <a:r>
              <a:rPr lang="en-US" sz="2200" dirty="0"/>
              <a:t>belief in the afterlife.</a:t>
            </a:r>
          </a:p>
          <a:p>
            <a:pPr marL="0" indent="0">
              <a:buNone/>
            </a:pPr>
            <a:br>
              <a:rPr lang="en-US" sz="2200" b="1" dirty="0"/>
            </a:br>
            <a:r>
              <a:rPr lang="en-US" sz="2200" b="1" dirty="0"/>
              <a:t>The Wisdom of Ben Sira </a:t>
            </a:r>
            <a:br>
              <a:rPr lang="en-US" sz="2200" b="1" dirty="0"/>
            </a:br>
            <a:r>
              <a:rPr lang="en-US" sz="2200" b="1" dirty="0"/>
              <a:t>(The Book of Sirach)</a:t>
            </a:r>
          </a:p>
          <a:p>
            <a:pPr lvl="1">
              <a:buFont typeface="Arial" panose="020B0604020202020204" pitchFamily="34" charset="0"/>
              <a:buChar char="•"/>
            </a:pPr>
            <a:r>
              <a:rPr lang="en-US" sz="2200" dirty="0"/>
              <a:t>The book contains practical advice to guide</a:t>
            </a:r>
            <a:br>
              <a:rPr lang="en-US" sz="2200" dirty="0"/>
            </a:br>
            <a:r>
              <a:rPr lang="en-US" sz="2200" dirty="0"/>
              <a:t>readers to a virtuous, happy life.</a:t>
            </a:r>
          </a:p>
          <a:p>
            <a:pPr lvl="1">
              <a:buFont typeface="Arial" panose="020B0604020202020204" pitchFamily="34" charset="0"/>
              <a:buChar char="•"/>
            </a:pPr>
            <a:r>
              <a:rPr lang="en-US" sz="2200" dirty="0"/>
              <a:t>It praises the great heroes of Jewish history.</a:t>
            </a:r>
          </a:p>
        </p:txBody>
      </p:sp>
      <p:pic>
        <p:nvPicPr>
          <p:cNvPr id="4" name="Picture 3">
            <a:extLst>
              <a:ext uri="{FF2B5EF4-FFF2-40B4-BE49-F238E27FC236}">
                <a16:creationId xmlns:a16="http://schemas.microsoft.com/office/drawing/2014/main" id="{9DF49BBD-A5F5-3047-B6E4-710673116AF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173" t="26728" r="31705" b="929"/>
          <a:stretch/>
        </p:blipFill>
        <p:spPr>
          <a:xfrm>
            <a:off x="5353581" y="1417320"/>
            <a:ext cx="3474720" cy="2834640"/>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5526BFAB-B651-4F8E-B36E-2FB9EADCBDF9}"/>
              </a:ext>
            </a:extLst>
          </p:cNvPr>
          <p:cNvSpPr txBox="1">
            <a:spLocks/>
          </p:cNvSpPr>
          <p:nvPr/>
        </p:nvSpPr>
        <p:spPr>
          <a:xfrm>
            <a:off x="404756" y="1713509"/>
            <a:ext cx="8334488" cy="9906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How do I live a good life? </a:t>
            </a:r>
            <a:br>
              <a:rPr lang="en-US" sz="3000" b="0" dirty="0"/>
            </a:br>
            <a:br>
              <a:rPr lang="en-US" sz="3000" dirty="0"/>
            </a:br>
            <a:r>
              <a:rPr lang="en-US" sz="3000" dirty="0"/>
              <a:t> </a:t>
            </a:r>
          </a:p>
        </p:txBody>
      </p:sp>
      <p:pic>
        <p:nvPicPr>
          <p:cNvPr id="5" name="Picture 4">
            <a:extLst>
              <a:ext uri="{FF2B5EF4-FFF2-40B4-BE49-F238E27FC236}">
                <a16:creationId xmlns:a16="http://schemas.microsoft.com/office/drawing/2014/main" id="{930B0078-1485-4C03-BE39-221C24D9D1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0717" y="2667000"/>
            <a:ext cx="4742565" cy="3163291"/>
          </a:xfrm>
          <a:prstGeom prst="rect">
            <a:avLst/>
          </a:prstGeom>
        </p:spPr>
      </p:pic>
      <p:sp>
        <p:nvSpPr>
          <p:cNvPr id="6" name="Title 4">
            <a:extLst>
              <a:ext uri="{FF2B5EF4-FFF2-40B4-BE49-F238E27FC236}">
                <a16:creationId xmlns:a16="http://schemas.microsoft.com/office/drawing/2014/main" id="{A366ED2A-276B-4C14-BB49-A8E555B39966}"/>
              </a:ext>
            </a:extLst>
          </p:cNvPr>
          <p:cNvSpPr txBox="1">
            <a:spLocks/>
          </p:cNvSpPr>
          <p:nvPr/>
        </p:nvSpPr>
        <p:spPr>
          <a:xfrm>
            <a:off x="609600" y="102770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989816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40A606E7-75B6-164A-994A-47F859CAFB11}"/>
              </a:ext>
            </a:extLst>
          </p:cNvPr>
          <p:cNvSpPr>
            <a:spLocks noGrp="1"/>
          </p:cNvSpPr>
          <p:nvPr>
            <p:ph idx="1"/>
          </p:nvPr>
        </p:nvSpPr>
        <p:spPr>
          <a:xfrm>
            <a:off x="914400" y="1168400"/>
            <a:ext cx="6705600" cy="4064000"/>
          </a:xfrm>
        </p:spPr>
        <p:txBody>
          <a:bodyPr>
            <a:normAutofit/>
          </a:bodyPr>
          <a:lstStyle/>
          <a:p>
            <a:pPr marL="0" indent="0">
              <a:buNone/>
            </a:pPr>
            <a:r>
              <a:rPr lang="en-US" dirty="0"/>
              <a:t>The Bible’s Wisdom and Poetry Books contain:</a:t>
            </a:r>
          </a:p>
          <a:p>
            <a:pPr lvl="0"/>
            <a:r>
              <a:rPr lang="en-US" dirty="0"/>
              <a:t>wise sayings</a:t>
            </a:r>
          </a:p>
          <a:p>
            <a:pPr lvl="0"/>
            <a:r>
              <a:rPr lang="en-US" dirty="0"/>
              <a:t>insights into the purpose of human life</a:t>
            </a:r>
          </a:p>
          <a:p>
            <a:pPr lvl="0"/>
            <a:r>
              <a:rPr lang="en-US" dirty="0"/>
              <a:t>advice on how to live virtuously</a:t>
            </a:r>
          </a:p>
          <a:p>
            <a:pPr lvl="0"/>
            <a:r>
              <a:rPr lang="en-US" dirty="0"/>
              <a:t>moral lessons</a:t>
            </a:r>
          </a:p>
          <a:p>
            <a:pPr marL="0" indent="0">
              <a:buNone/>
            </a:pPr>
            <a:endParaRPr lang="en-US" sz="2000" dirty="0"/>
          </a:p>
        </p:txBody>
      </p:sp>
      <p:pic>
        <p:nvPicPr>
          <p:cNvPr id="4" name="Picture 3">
            <a:extLst>
              <a:ext uri="{FF2B5EF4-FFF2-40B4-BE49-F238E27FC236}">
                <a16:creationId xmlns:a16="http://schemas.microsoft.com/office/drawing/2014/main" id="{C5D2947E-EE96-4E95-98F9-FDA22AAE61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9648" y="3581400"/>
            <a:ext cx="4524703" cy="262432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Proverbs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799930" y="1447800"/>
            <a:ext cx="5219870" cy="4425048"/>
          </a:xfrm>
        </p:spPr>
        <p:txBody>
          <a:bodyPr>
            <a:normAutofit/>
          </a:bodyPr>
          <a:lstStyle/>
          <a:p>
            <a:pPr marL="0" indent="0">
              <a:buNone/>
            </a:pPr>
            <a:r>
              <a:rPr lang="en-US" dirty="0"/>
              <a:t>A proverb is a short saying that  .  .  .</a:t>
            </a:r>
          </a:p>
          <a:p>
            <a:pPr lvl="1">
              <a:buFont typeface="Arial" panose="020B0604020202020204" pitchFamily="34" charset="0"/>
              <a:buChar char="•"/>
            </a:pPr>
            <a:r>
              <a:rPr lang="en-US" dirty="0"/>
              <a:t>is easy to remember</a:t>
            </a:r>
          </a:p>
          <a:p>
            <a:pPr lvl="1">
              <a:buFont typeface="Arial" panose="020B0604020202020204" pitchFamily="34" charset="0"/>
              <a:buChar char="•"/>
            </a:pPr>
            <a:r>
              <a:rPr lang="en-US" dirty="0"/>
              <a:t>communicates </a:t>
            </a:r>
            <a:br>
              <a:rPr lang="en-US" dirty="0"/>
            </a:br>
            <a:r>
              <a:rPr lang="en-US" dirty="0"/>
              <a:t>a wise </a:t>
            </a:r>
            <a:br>
              <a:rPr lang="en-US" dirty="0"/>
            </a:br>
            <a:r>
              <a:rPr lang="en-US" dirty="0"/>
              <a:t>observation</a:t>
            </a:r>
          </a:p>
          <a:p>
            <a:pPr lvl="1">
              <a:buFont typeface="Arial" panose="020B0604020202020204" pitchFamily="34" charset="0"/>
              <a:buChar char="•"/>
            </a:pPr>
            <a:r>
              <a:rPr lang="en-US" dirty="0"/>
              <a:t>often expresses </a:t>
            </a:r>
            <a:br>
              <a:rPr lang="en-US" dirty="0"/>
            </a:br>
            <a:r>
              <a:rPr lang="en-US" dirty="0"/>
              <a:t>a religious truth</a:t>
            </a:r>
          </a:p>
          <a:p>
            <a:pPr marL="0" lvl="0" indent="0">
              <a:buNone/>
            </a:pPr>
            <a:endParaRPr lang="en-US" dirty="0"/>
          </a:p>
        </p:txBody>
      </p:sp>
      <p:pic>
        <p:nvPicPr>
          <p:cNvPr id="4" name="Picture 3">
            <a:extLst>
              <a:ext uri="{FF2B5EF4-FFF2-40B4-BE49-F238E27FC236}">
                <a16:creationId xmlns:a16="http://schemas.microsoft.com/office/drawing/2014/main" id="{6BE91B1D-F212-5343-8B27-737F84F5F7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2675172"/>
            <a:ext cx="4233708" cy="3149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Lady Wisdom</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1134533" y="1447800"/>
            <a:ext cx="8009467" cy="4229100"/>
          </a:xfrm>
        </p:spPr>
        <p:txBody>
          <a:bodyPr>
            <a:normAutofit/>
          </a:bodyPr>
          <a:lstStyle/>
          <a:p>
            <a:pPr marL="0" indent="0">
              <a:buNone/>
            </a:pPr>
            <a:r>
              <a:rPr lang="en-US" dirty="0"/>
              <a:t>In Proverbs and in the Book of Wisdom, Wisdom is personified as a woman who  .  .  .</a:t>
            </a:r>
          </a:p>
          <a:p>
            <a:pPr lvl="1">
              <a:buFont typeface="Arial" panose="020B0604020202020204" pitchFamily="34" charset="0"/>
              <a:buChar char="•"/>
            </a:pPr>
            <a:r>
              <a:rPr lang="en-US" dirty="0"/>
              <a:t>seeks disciples</a:t>
            </a:r>
          </a:p>
          <a:p>
            <a:pPr lvl="1">
              <a:buFont typeface="Arial" panose="020B0604020202020204" pitchFamily="34" charset="0"/>
              <a:buChar char="•"/>
            </a:pPr>
            <a:r>
              <a:rPr lang="en-US" dirty="0"/>
              <a:t>invites us to dine with her</a:t>
            </a:r>
          </a:p>
          <a:p>
            <a:pPr lvl="1">
              <a:buFont typeface="Arial" panose="020B0604020202020204" pitchFamily="34" charset="0"/>
              <a:buChar char="•"/>
            </a:pPr>
            <a:r>
              <a:rPr lang="en-US" dirty="0"/>
              <a:t>makes us God’s friends</a:t>
            </a:r>
          </a:p>
        </p:txBody>
      </p:sp>
      <p:pic>
        <p:nvPicPr>
          <p:cNvPr id="4" name="Picture 3">
            <a:extLst>
              <a:ext uri="{FF2B5EF4-FFF2-40B4-BE49-F238E27FC236}">
                <a16:creationId xmlns:a16="http://schemas.microsoft.com/office/drawing/2014/main" id="{A2CA131F-6E77-CE42-BC0B-F02CF525D7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965" b="19429"/>
          <a:stretch/>
        </p:blipFill>
        <p:spPr>
          <a:xfrm>
            <a:off x="2514600" y="3276600"/>
            <a:ext cx="4178300" cy="2966158"/>
          </a:xfrm>
          <a:prstGeom prst="rect">
            <a:avLst/>
          </a:prstGeom>
        </p:spPr>
      </p:pic>
    </p:spTree>
    <p:extLst>
      <p:ext uri="{BB962C8B-B14F-4D97-AF65-F5344CB8AC3E}">
        <p14:creationId xmlns:p14="http://schemas.microsoft.com/office/powerpoint/2010/main" val="133974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Job</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762000" y="1371600"/>
            <a:ext cx="7467600" cy="4679950"/>
          </a:xfrm>
        </p:spPr>
        <p:txBody>
          <a:bodyPr>
            <a:normAutofit/>
          </a:bodyPr>
          <a:lstStyle/>
          <a:p>
            <a:pPr lvl="0"/>
            <a:r>
              <a:rPr lang="en-US" dirty="0"/>
              <a:t>The book addresses the age-old question about human suffering: Why do bad things happen to good people?</a:t>
            </a:r>
          </a:p>
          <a:p>
            <a:pPr lvl="0"/>
            <a:r>
              <a:rPr lang="en-US" dirty="0"/>
              <a:t>It questions the Israelite belief in divine retributive justice (i.e., God rewards the good and punishes the bad).</a:t>
            </a:r>
          </a:p>
          <a:p>
            <a:pPr lvl="0"/>
            <a:r>
              <a:rPr lang="en-US" dirty="0"/>
              <a:t>It is a story based on a </a:t>
            </a:r>
            <a:br>
              <a:rPr lang="en-US" dirty="0"/>
            </a:br>
            <a:r>
              <a:rPr lang="en-US" dirty="0"/>
              <a:t>folktale meant to teach </a:t>
            </a:r>
            <a:br>
              <a:rPr lang="en-US" dirty="0"/>
            </a:br>
            <a:r>
              <a:rPr lang="en-US" dirty="0"/>
              <a:t>us that God’s power, </a:t>
            </a:r>
            <a:br>
              <a:rPr lang="en-US" dirty="0"/>
            </a:br>
            <a:r>
              <a:rPr lang="en-US" dirty="0"/>
              <a:t>presence, and wisdom </a:t>
            </a:r>
            <a:br>
              <a:rPr lang="en-US" dirty="0"/>
            </a:br>
            <a:r>
              <a:rPr lang="en-US" dirty="0"/>
              <a:t>are beyond human </a:t>
            </a:r>
            <a:br>
              <a:rPr lang="en-US" dirty="0"/>
            </a:br>
            <a:r>
              <a:rPr lang="en-US" dirty="0"/>
              <a:t>understanding.</a:t>
            </a:r>
          </a:p>
        </p:txBody>
      </p:sp>
      <p:pic>
        <p:nvPicPr>
          <p:cNvPr id="4" name="Picture 3">
            <a:extLst>
              <a:ext uri="{FF2B5EF4-FFF2-40B4-BE49-F238E27FC236}">
                <a16:creationId xmlns:a16="http://schemas.microsoft.com/office/drawing/2014/main" id="{9B2C558B-F955-1E42-9DAB-58CA9B1963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6300" y="3511550"/>
            <a:ext cx="3810000" cy="2540000"/>
          </a:xfrm>
          <a:prstGeom prst="rect">
            <a:avLst/>
          </a:prstGeom>
        </p:spPr>
      </p:pic>
    </p:spTree>
    <p:extLst>
      <p:ext uri="{BB962C8B-B14F-4D97-AF65-F5344CB8AC3E}">
        <p14:creationId xmlns:p14="http://schemas.microsoft.com/office/powerpoint/2010/main" val="418232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2000" dirty="0"/>
              <a:t>The Book of Job </a:t>
            </a:r>
            <a:r>
              <a:rPr lang="en-US" sz="1500" i="1" dirty="0"/>
              <a:t>(continued)</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52500" y="1390650"/>
            <a:ext cx="7467600" cy="4679950"/>
          </a:xfrm>
        </p:spPr>
        <p:txBody>
          <a:bodyPr>
            <a:normAutofit lnSpcReduction="10000"/>
          </a:bodyPr>
          <a:lstStyle/>
          <a:p>
            <a:pPr lvl="0"/>
            <a:r>
              <a:rPr lang="en-US" dirty="0"/>
              <a:t>Satan bets God that Job will not continue </a:t>
            </a:r>
            <a:br>
              <a:rPr lang="en-US" dirty="0"/>
            </a:br>
            <a:r>
              <a:rPr lang="en-US" dirty="0"/>
              <a:t>faithful if he suffers.</a:t>
            </a:r>
          </a:p>
          <a:p>
            <a:pPr lvl="0"/>
            <a:r>
              <a:rPr lang="en-US" dirty="0"/>
              <a:t>Satan is wrong! Job refuses to curse God</a:t>
            </a:r>
            <a:br>
              <a:rPr lang="en-US" dirty="0"/>
            </a:br>
            <a:r>
              <a:rPr lang="en-US" dirty="0"/>
              <a:t>no matter how bad things get.</a:t>
            </a:r>
          </a:p>
          <a:p>
            <a:pPr lvl="0"/>
            <a:r>
              <a:rPr lang="en-US" dirty="0"/>
              <a:t>Job also maintains </a:t>
            </a:r>
            <a:br>
              <a:rPr lang="en-US" dirty="0"/>
            </a:br>
            <a:r>
              <a:rPr lang="en-US" dirty="0"/>
              <a:t>his innocence: He </a:t>
            </a:r>
            <a:br>
              <a:rPr lang="en-US" dirty="0"/>
            </a:br>
            <a:r>
              <a:rPr lang="en-US" dirty="0"/>
              <a:t>has done nothing</a:t>
            </a:r>
            <a:br>
              <a:rPr lang="en-US" dirty="0"/>
            </a:br>
            <a:r>
              <a:rPr lang="en-US" dirty="0"/>
              <a:t>to “deserve” his </a:t>
            </a:r>
            <a:br>
              <a:rPr lang="en-US" dirty="0"/>
            </a:br>
            <a:r>
              <a:rPr lang="en-US" dirty="0"/>
              <a:t>suffering.</a:t>
            </a:r>
          </a:p>
          <a:p>
            <a:pPr lvl="0"/>
            <a:r>
              <a:rPr lang="en-US" dirty="0"/>
              <a:t>Job debates his </a:t>
            </a:r>
            <a:br>
              <a:rPr lang="en-US" dirty="0"/>
            </a:br>
            <a:r>
              <a:rPr lang="en-US" dirty="0"/>
              <a:t>situation with his</a:t>
            </a:r>
            <a:br>
              <a:rPr lang="en-US" dirty="0"/>
            </a:br>
            <a:r>
              <a:rPr lang="en-US" dirty="0"/>
              <a:t>friends for thirty-five </a:t>
            </a:r>
            <a:br>
              <a:rPr lang="en-US" dirty="0"/>
            </a:br>
            <a:r>
              <a:rPr lang="en-US" dirty="0"/>
              <a:t>chapters!</a:t>
            </a:r>
          </a:p>
        </p:txBody>
      </p:sp>
      <p:pic>
        <p:nvPicPr>
          <p:cNvPr id="5" name="Picture 4">
            <a:extLst>
              <a:ext uri="{FF2B5EF4-FFF2-40B4-BE49-F238E27FC236}">
                <a16:creationId xmlns:a16="http://schemas.microsoft.com/office/drawing/2014/main" id="{8EB3AC8B-16B9-F345-AA4D-C83F1CE6CA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008" t="16461" r="11407" b="3746"/>
          <a:stretch/>
        </p:blipFill>
        <p:spPr>
          <a:xfrm>
            <a:off x="4419600" y="3042322"/>
            <a:ext cx="4313903" cy="2971800"/>
          </a:xfrm>
          <a:prstGeom prst="rect">
            <a:avLst/>
          </a:prstGeom>
        </p:spPr>
      </p:pic>
    </p:spTree>
    <p:extLst>
      <p:ext uri="{BB962C8B-B14F-4D97-AF65-F5344CB8AC3E}">
        <p14:creationId xmlns:p14="http://schemas.microsoft.com/office/powerpoint/2010/main" val="398235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Job: Resolution</a:t>
            </a:r>
            <a:endParaRPr lang="en-US" sz="2600" i="1" dirty="0"/>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85800" y="1390650"/>
            <a:ext cx="3657599" cy="4679950"/>
          </a:xfrm>
        </p:spPr>
        <p:txBody>
          <a:bodyPr>
            <a:normAutofit/>
          </a:bodyPr>
          <a:lstStyle/>
          <a:p>
            <a:pPr lvl="0"/>
            <a:r>
              <a:rPr lang="en-US" dirty="0"/>
              <a:t>Job challenges God</a:t>
            </a:r>
            <a:br>
              <a:rPr lang="en-US" dirty="0"/>
            </a:br>
            <a:r>
              <a:rPr lang="en-US" dirty="0"/>
              <a:t>to answer him.</a:t>
            </a:r>
          </a:p>
          <a:p>
            <a:pPr lvl="0"/>
            <a:r>
              <a:rPr lang="en-US" dirty="0"/>
              <a:t>God’s answer helps Job to realize all that he does not know.</a:t>
            </a:r>
          </a:p>
          <a:p>
            <a:pPr lvl="0"/>
            <a:r>
              <a:rPr lang="en-US" dirty="0"/>
              <a:t>Suffering is a mystery.</a:t>
            </a:r>
          </a:p>
          <a:p>
            <a:pPr lvl="0"/>
            <a:r>
              <a:rPr lang="en-US" dirty="0"/>
              <a:t>Suffering can be redemptive.</a:t>
            </a:r>
          </a:p>
          <a:p>
            <a:pPr lvl="0"/>
            <a:endParaRPr lang="en-US" dirty="0"/>
          </a:p>
        </p:txBody>
      </p:sp>
      <p:pic>
        <p:nvPicPr>
          <p:cNvPr id="4" name="Picture 3">
            <a:extLst>
              <a:ext uri="{FF2B5EF4-FFF2-40B4-BE49-F238E27FC236}">
                <a16:creationId xmlns:a16="http://schemas.microsoft.com/office/drawing/2014/main" id="{BDBEC1E5-AD47-7E44-A05D-20A418E373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1473200"/>
            <a:ext cx="3955875" cy="4705350"/>
          </a:xfrm>
          <a:prstGeom prst="rect">
            <a:avLst/>
          </a:prstGeom>
        </p:spPr>
      </p:pic>
    </p:spTree>
    <p:extLst>
      <p:ext uri="{BB962C8B-B14F-4D97-AF65-F5344CB8AC3E}">
        <p14:creationId xmlns:p14="http://schemas.microsoft.com/office/powerpoint/2010/main" val="53745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Ecclesiastes</a:t>
            </a:r>
            <a:endParaRPr lang="en-US" sz="2600" i="1" dirty="0"/>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762000" y="1371600"/>
            <a:ext cx="7772399" cy="4857750"/>
          </a:xfrm>
        </p:spPr>
        <p:txBody>
          <a:bodyPr>
            <a:normAutofit/>
          </a:bodyPr>
          <a:lstStyle/>
          <a:p>
            <a:pPr lvl="0"/>
            <a:r>
              <a:rPr lang="en-US" dirty="0"/>
              <a:t>The book was written by Qoheleth </a:t>
            </a:r>
            <a:r>
              <a:rPr lang="en-US" sz="2000" dirty="0"/>
              <a:t>(a wisdom teacher).</a:t>
            </a:r>
          </a:p>
          <a:p>
            <a:pPr lvl="0"/>
            <a:r>
              <a:rPr lang="en-US" dirty="0"/>
              <a:t>Its key themes/ideas are:</a:t>
            </a:r>
          </a:p>
          <a:p>
            <a:pPr lvl="1"/>
            <a:r>
              <a:rPr lang="en-US" dirty="0"/>
              <a:t> the ups and downs of life</a:t>
            </a:r>
          </a:p>
          <a:p>
            <a:pPr lvl="1"/>
            <a:r>
              <a:rPr lang="en-US" dirty="0"/>
              <a:t>accepting our </a:t>
            </a:r>
            <a:br>
              <a:rPr lang="en-US" dirty="0"/>
            </a:br>
            <a:r>
              <a:rPr lang="en-US" dirty="0"/>
              <a:t>struggles and </a:t>
            </a:r>
            <a:br>
              <a:rPr lang="en-US" dirty="0"/>
            </a:br>
            <a:r>
              <a:rPr lang="en-US" dirty="0"/>
              <a:t>enjoying the life </a:t>
            </a:r>
            <a:br>
              <a:rPr lang="en-US" dirty="0"/>
            </a:br>
            <a:r>
              <a:rPr lang="en-US" dirty="0"/>
              <a:t>God has given us</a:t>
            </a:r>
          </a:p>
          <a:p>
            <a:pPr lvl="1"/>
            <a:r>
              <a:rPr lang="en-US" dirty="0"/>
              <a:t>knowing that God </a:t>
            </a:r>
            <a:br>
              <a:rPr lang="en-US" dirty="0"/>
            </a:br>
            <a:r>
              <a:rPr lang="en-US" dirty="0"/>
              <a:t>is at work with us </a:t>
            </a:r>
            <a:br>
              <a:rPr lang="en-US" dirty="0"/>
            </a:br>
            <a:r>
              <a:rPr lang="en-US" dirty="0"/>
              <a:t>and for us in good </a:t>
            </a:r>
            <a:br>
              <a:rPr lang="en-US" dirty="0"/>
            </a:br>
            <a:r>
              <a:rPr lang="en-US" dirty="0"/>
              <a:t>times and bad </a:t>
            </a:r>
          </a:p>
        </p:txBody>
      </p:sp>
      <p:pic>
        <p:nvPicPr>
          <p:cNvPr id="5" name="Picture 4">
            <a:extLst>
              <a:ext uri="{FF2B5EF4-FFF2-40B4-BE49-F238E27FC236}">
                <a16:creationId xmlns:a16="http://schemas.microsoft.com/office/drawing/2014/main" id="{E8290151-538E-BC44-B6AF-44B06A85F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2971800"/>
            <a:ext cx="4000499" cy="2666999"/>
          </a:xfrm>
          <a:prstGeom prst="rect">
            <a:avLst/>
          </a:prstGeom>
        </p:spPr>
      </p:pic>
    </p:spTree>
    <p:extLst>
      <p:ext uri="{BB962C8B-B14F-4D97-AF65-F5344CB8AC3E}">
        <p14:creationId xmlns:p14="http://schemas.microsoft.com/office/powerpoint/2010/main" val="2879046255"/>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893</TotalTime>
  <Words>409</Words>
  <Application>Microsoft Office PowerPoint</Application>
  <PresentationFormat>On-screen Show (4:3)</PresentationFormat>
  <Paragraphs>80</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LIC Presentation template</vt:lpstr>
      <vt:lpstr>The Wisdom Books</vt:lpstr>
      <vt:lpstr>PowerPoint Presentation</vt:lpstr>
      <vt:lpstr>PowerPoint Presentation</vt:lpstr>
      <vt:lpstr>The Book of Proverbs</vt:lpstr>
      <vt:lpstr>Lady Wisdom</vt:lpstr>
      <vt:lpstr>The Book of Job</vt:lpstr>
      <vt:lpstr>The Book of Job (continued)</vt:lpstr>
      <vt:lpstr>The Book of Job: Resolution</vt:lpstr>
      <vt:lpstr>The Book of Ecclesiastes</vt:lpstr>
      <vt:lpstr>The Song of Songs</vt:lpstr>
      <vt:lpstr>Two More Wisdom Books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94</cp:revision>
  <dcterms:created xsi:type="dcterms:W3CDTF">2011-01-10T17:35:40Z</dcterms:created>
  <dcterms:modified xsi:type="dcterms:W3CDTF">2019-02-15T19:18:22Z</dcterms:modified>
</cp:coreProperties>
</file>